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7" r:id="rId4"/>
    <p:sldId id="258" r:id="rId5"/>
    <p:sldId id="264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8" r:id="rId14"/>
    <p:sldId id="267" r:id="rId15"/>
    <p:sldId id="271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8" autoAdjust="0"/>
    <p:restoredTop sz="79927" autoAdjust="0"/>
  </p:normalViewPr>
  <p:slideViewPr>
    <p:cSldViewPr>
      <p:cViewPr>
        <p:scale>
          <a:sx n="120" d="100"/>
          <a:sy n="120" d="100"/>
        </p:scale>
        <p:origin x="773" y="216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19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FCF56-1A84-46C6-9E48-F0E8431BF94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03A4E-0A76-47DC-B110-9DB515FAD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856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1" dirty="0" smtClean="0"/>
              <a:t>Ispitni</a:t>
            </a:r>
            <a:r>
              <a:rPr lang="hr-HR" b="1" baseline="0" dirty="0" smtClean="0"/>
              <a:t> prikaz slučaja mora sadržavati sve gore navedene sastavnice.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5690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Napišite dijagnozu te ukratko tekstualno objasnite</a:t>
            </a:r>
            <a:r>
              <a:rPr lang="hr-HR" b="0" baseline="0" dirty="0" smtClean="0"/>
              <a:t> na temelju čega je donešena.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1148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Izradite</a:t>
            </a:r>
            <a:r>
              <a:rPr lang="hr-HR" b="0" baseline="0" dirty="0" smtClean="0"/>
              <a:t> plan terapije (terapija provedena na Zavodu te nastavak terapije, ukoliko je potrebno) te ga unesite na predviđeno mjesto.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0540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Izradite prijedlog</a:t>
            </a:r>
            <a:r>
              <a:rPr lang="hr-HR" b="0" baseline="0" dirty="0" smtClean="0"/>
              <a:t> plana kirurške terapije u korektivnoj, kirurškoj fazi liječenja ukoliko je potrebno.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64762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</a:t>
            </a:r>
            <a:r>
              <a:rPr lang="hr-HR" b="0" baseline="0" dirty="0" smtClean="0"/>
              <a:t> Na predviđeno mjesto postavite ortopan (Insert&gt;Picture) te u tablicama unesite tražene podatke o dubinama sondiranja i stupnju zahvaćenosti furkacija.</a:t>
            </a:r>
          </a:p>
          <a:p>
            <a:r>
              <a:rPr lang="hr-HR" b="0" baseline="0" smtClean="0"/>
              <a:t>Zaokružite SVE zube </a:t>
            </a:r>
            <a:r>
              <a:rPr lang="hr-HR" b="0" baseline="0" dirty="0" smtClean="0"/>
              <a:t>s upitnom prognozom (Insert&gt;Shape&gt;Oval).</a:t>
            </a:r>
          </a:p>
          <a:p>
            <a:r>
              <a:rPr lang="hr-HR" b="0" baseline="0" dirty="0" smtClean="0"/>
              <a:t>NAPOMENA: Na zasebnom listu papira možete za svaki pojedini zub napisati pojašnjenje za određeni stupanj prognoze zuba te se njime koristiti na ispitu.</a:t>
            </a:r>
          </a:p>
          <a:p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72407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UPUTE: Ukoliko je pacijent kojem je provedena inicijalna parodontološka terapija naručen nakon 6 – 8 tjedana na re-evaluaciju</a:t>
            </a:r>
            <a:r>
              <a:rPr lang="hr-HR" baseline="0" dirty="0" smtClean="0"/>
              <a:t> te je izmjerena dubina džepova, stupanj upale, prisutnost kamenca i fotografirana je usna šupljina, unesite podatke o novoizmjerenim dubinama sondiranja u tablicu te dodajte nove fotografije. Za usporedbu stanja prije i poslije terapije također unesite početke podatke o dubinama sondiranja i fotografiju.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0556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UPUTE:</a:t>
            </a:r>
            <a:r>
              <a:rPr lang="hr-HR" baseline="0" dirty="0" smtClean="0"/>
              <a:t> Unesite sve tražene podatke.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6902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100" b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UPUTE: Unesite anamnestičke podatke.</a:t>
            </a:r>
            <a:endParaRPr lang="hr-HR" sz="1100" b="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503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Postavite slike na predviđena mjesta (Insert&gt;Picture).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787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UPUTE:</a:t>
            </a:r>
            <a:r>
              <a:rPr lang="hr-HR" sz="1100" b="0" baseline="0" dirty="0" smtClean="0">
                <a:latin typeface="Times New Roman" pitchFamily="18" charset="0"/>
                <a:cs typeface="Times New Roman" pitchFamily="18" charset="0"/>
              </a:rPr>
              <a:t> Upišite podatke (brojke) na predviđeno mjesto, zub kojeg nema označite slovom „x” ili Insert&gt;Shape&gt;Oval.</a:t>
            </a:r>
          </a:p>
          <a:p>
            <a:r>
              <a:rPr lang="hr-HR" sz="1100" b="0" baseline="0" dirty="0" smtClean="0">
                <a:latin typeface="Times New Roman" pitchFamily="18" charset="0"/>
                <a:cs typeface="Times New Roman" pitchFamily="18" charset="0"/>
              </a:rPr>
              <a:t>Plavom i crvenom bojom označite plitke i duboke džepove (4 i 5 mm – plava boja, ≥6 mm – crvena boja) radi preglednosti.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870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</a:t>
            </a:r>
            <a:r>
              <a:rPr lang="hr-HR" b="0" baseline="0" dirty="0" smtClean="0"/>
              <a:t> </a:t>
            </a:r>
            <a:r>
              <a:rPr lang="hr-HR" sz="1200" b="0" baseline="0" dirty="0" smtClean="0">
                <a:latin typeface="Times New Roman" pitchFamily="18" charset="0"/>
                <a:cs typeface="Times New Roman" pitchFamily="18" charset="0"/>
              </a:rPr>
              <a:t>Upišite podatke (brojke) na predviđeno mjesto, zub kojeg nema označite slovom „x” ili ostavite prazno. Širinu pričvrsne gingive označite na način da obojate po jedan kvadratić tablice u okomitom smjeru za svaki milimetar širine (8 kvadratića=8mm).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4116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Dodajte </a:t>
            </a:r>
            <a:r>
              <a:rPr lang="hr-HR" b="0" baseline="0" dirty="0" smtClean="0"/>
              <a:t>ortopantomogram pacijenta te </a:t>
            </a:r>
            <a:r>
              <a:rPr lang="hr-HR" sz="1200" b="0" baseline="0" dirty="0" smtClean="0">
                <a:latin typeface="Times New Roman" pitchFamily="18" charset="0"/>
                <a:cs typeface="Times New Roman" pitchFamily="18" charset="0"/>
              </a:rPr>
              <a:t>upišite podatke (brojke) na predviđeno mjesto, zub kojeg nema označite slovom „x” ili ostavite prazno.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9793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Prematurne</a:t>
            </a:r>
            <a:r>
              <a:rPr lang="hr-HR" b="0" baseline="0" dirty="0" smtClean="0"/>
              <a:t> kontakte označite znakom „x” na odgovarajućem mjestu, a kontakte zubi u kretnjama protruzije te lijeve i desne laterotruzije zaokružite (Insert&gt;Shape&gt;Oval ili Insert&gt;Shape&gt;Scribble).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603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UPUTE: Ispunite obrazac na</a:t>
            </a:r>
            <a:r>
              <a:rPr lang="hr-HR" b="0" baseline="0" dirty="0" smtClean="0"/>
              <a:t> stranici http://www.perio-tools.com/pra/kr/index.asp, potom snimite ekran (Screenshot) te fotografiju (Insert&gt;Picture) postavite na za to predviđeno mjesto. Snimku ekrana (screenshot) obrežite na način da je vidljiv samo funkcijski dijagram, bez dodatnih objašnjenja ispod dijagrama, radi bolje razlučivosti </a:t>
            </a:r>
            <a:r>
              <a:rPr lang="hr-HR" b="0" baseline="0" dirty="0" smtClean="0"/>
              <a:t>slike.</a:t>
            </a:r>
          </a:p>
          <a:p>
            <a:endParaRPr lang="hr-HR" b="0" baseline="0" dirty="0" smtClean="0"/>
          </a:p>
          <a:p>
            <a:r>
              <a:rPr lang="hr-HR" b="0" baseline="0" dirty="0" smtClean="0"/>
              <a:t>NAPOMENA za upisivanje broja BOP-pozitivnih mjesta (bleeding on probing – krvarenje nakon sondiranja) : </a:t>
            </a:r>
          </a:p>
          <a:p>
            <a:pPr marL="171450" indent="-171450">
              <a:buFontTx/>
              <a:buChar char="-"/>
            </a:pPr>
            <a:r>
              <a:rPr lang="hr-HR" b="0" baseline="0" dirty="0" smtClean="0"/>
              <a:t>Označite da je broj mjerenih mjesta na zubu/implantatu 4 (automatski će biti izračunat broj mogućih BOP mjerenih mjesta na način da se broj zubi pomnoži s brojem 4)</a:t>
            </a:r>
          </a:p>
          <a:p>
            <a:pPr marL="171450" indent="-171450">
              <a:buFontTx/>
              <a:buChar char="-"/>
            </a:pPr>
            <a:r>
              <a:rPr lang="hr-HR" b="0" baseline="0" dirty="0" smtClean="0"/>
              <a:t>Ukoliko je bilo krvarenja prilikom određivanja PBI, bez obzira na stupanj (1-4), uračunajte to kao da je BOP pozitivan na 4 mjesta</a:t>
            </a:r>
          </a:p>
          <a:p>
            <a:pPr marL="0" indent="0">
              <a:buFontTx/>
              <a:buNone/>
            </a:pPr>
            <a:r>
              <a:rPr lang="hr-HR" b="0" baseline="0" dirty="0" smtClean="0"/>
              <a:t>(PRIMJER: ako pacijent ima 6 zubi i priikom određivanja PBI na svih 6 zubi je krvarilo (bez obzira na stupanj), upišite da je broj BOP-pozitivnih mjesta 24 od </a:t>
            </a:r>
            <a:r>
              <a:rPr lang="hr-HR" b="0" baseline="0" smtClean="0"/>
              <a:t>24 moguća).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900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807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776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3227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31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133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225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420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69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796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163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83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EF59D-21A0-40D3-BD11-F97F6F53B65A}" type="datetimeFigureOut">
              <a:rPr lang="hr-HR" smtClean="0"/>
              <a:t>29.5.2016.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7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2.docx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Prikaz slučaja</a:t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sz="3200" dirty="0"/>
              <a:t>Ispitna prezentacija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336" y="5877272"/>
            <a:ext cx="5112568" cy="864096"/>
          </a:xfrm>
        </p:spPr>
        <p:txBody>
          <a:bodyPr>
            <a:normAutofit lnSpcReduction="10000"/>
          </a:bodyPr>
          <a:lstStyle/>
          <a:p>
            <a:r>
              <a:rPr lang="hr-HR" sz="2400" dirty="0"/>
              <a:t>Predmet: Klinička parodontologija</a:t>
            </a:r>
          </a:p>
          <a:p>
            <a:r>
              <a:rPr lang="hr-HR" sz="2400" dirty="0"/>
              <a:t>Akademska godina 2015./2016.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449" y="93688"/>
            <a:ext cx="1970368" cy="1948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327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4087006" y="2003587"/>
            <a:ext cx="9224664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PROCJENA PARODONTNOG RIZIKA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363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908720"/>
            <a:ext cx="92890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154570" y="2686683"/>
            <a:ext cx="3320008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DIJAGNOZA</a:t>
            </a:r>
          </a:p>
        </p:txBody>
      </p:sp>
    </p:spTree>
    <p:extLst>
      <p:ext uri="{BB962C8B-B14F-4D97-AF65-F5344CB8AC3E}">
        <p14:creationId xmlns:p14="http://schemas.microsoft.com/office/powerpoint/2010/main" val="317669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432" y="98072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312043" y="2916163"/>
            <a:ext cx="3634953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PLAN TERAPIJE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03512" y="908720"/>
            <a:ext cx="92890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05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330191" y="3070215"/>
            <a:ext cx="5671249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PLAN </a:t>
            </a:r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KIRURŠKE TERAPIJE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83432" y="98072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35832" y="1133128"/>
            <a:ext cx="10972800" cy="5032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03512" y="908720"/>
            <a:ext cx="92890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06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212297" y="2882888"/>
            <a:ext cx="5336232" cy="484163"/>
          </a:xfrm>
        </p:spPr>
        <p:txBody>
          <a:bodyPr/>
          <a:lstStyle/>
          <a:p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PROGNOZA</a:t>
            </a:r>
          </a:p>
        </p:txBody>
      </p:sp>
      <p:sp>
        <p:nvSpPr>
          <p:cNvPr id="7" name="Rectangle 6"/>
          <p:cNvSpPr/>
          <p:nvPr/>
        </p:nvSpPr>
        <p:spPr>
          <a:xfrm>
            <a:off x="1029150" y="6079570"/>
            <a:ext cx="2475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cs typeface="Arial" pitchFamily="34" charset="0"/>
              </a:rPr>
              <a:t>Zahvaćenost furkacija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 (F1 – F3)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961853" y="332656"/>
            <a:ext cx="21873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416993"/>
              </p:ext>
            </p:extLst>
          </p:nvPr>
        </p:nvGraphicFramePr>
        <p:xfrm>
          <a:off x="3935760" y="6021289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95267"/>
              </p:ext>
            </p:extLst>
          </p:nvPr>
        </p:nvGraphicFramePr>
        <p:xfrm>
          <a:off x="3149179" y="116632"/>
          <a:ext cx="5971157" cy="12306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21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86332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043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2" y="216126"/>
            <a:ext cx="10972800" cy="1143000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OPCIONALNO: re-evaluacija </a:t>
            </a:r>
            <a:br>
              <a:rPr lang="hr-HR" sz="3200" dirty="0" smtClean="0"/>
            </a:br>
            <a:r>
              <a:rPr lang="hr-HR" sz="3200" dirty="0" smtClean="0"/>
              <a:t>– dubine sondiranja i dentalna fotografija</a:t>
            </a:r>
            <a:endParaRPr lang="hr-HR" sz="32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0937" y="1882135"/>
            <a:ext cx="5597844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05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05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220402" y="1882135"/>
            <a:ext cx="5597844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05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05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31123"/>
              </p:ext>
            </p:extLst>
          </p:nvPr>
        </p:nvGraphicFramePr>
        <p:xfrm>
          <a:off x="335362" y="2237314"/>
          <a:ext cx="5472602" cy="13357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8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454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4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998312"/>
              </p:ext>
            </p:extLst>
          </p:nvPr>
        </p:nvGraphicFramePr>
        <p:xfrm>
          <a:off x="6340708" y="2237314"/>
          <a:ext cx="5472602" cy="13357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8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454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4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40937" y="1415889"/>
            <a:ext cx="391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POČETNO STANJE, PRIJE TERAPIJE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0402" y="1415889"/>
            <a:ext cx="4119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NAKON TERAPIJE – RE-EVALUACIJA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5560" y="4762508"/>
            <a:ext cx="173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FOTOGRAFIJA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10906" y="4762508"/>
            <a:ext cx="173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FOTOGRAFIJA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31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SADRŽAJ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691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OSNOVNI PODACI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ANAMNEZA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DENTALNA FOTOGRAFIJA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DIJAGNOSTIKA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RADIOGRAFSKA ANALIZA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ANALIZA OKLUZIJE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PROCJENA PARODONTNOG RIZIKA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DIJAGNOZA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PLAN TERAPIJE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PLAN KIRURŠKE TERAPIJE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PROGNOZA</a:t>
            </a:r>
          </a:p>
        </p:txBody>
      </p:sp>
    </p:spTree>
    <p:extLst>
      <p:ext uri="{BB962C8B-B14F-4D97-AF65-F5344CB8AC3E}">
        <p14:creationId xmlns:p14="http://schemas.microsoft.com/office/powerpoint/2010/main" val="71830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11424" y="476672"/>
            <a:ext cx="8208912" cy="2952328"/>
          </a:xfrm>
          <a:ln w="19050">
            <a:noFill/>
          </a:ln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PODACI O STUDENTU</a:t>
            </a:r>
          </a:p>
          <a:p>
            <a:pPr marL="0" indent="0">
              <a:buNone/>
            </a:pPr>
            <a:r>
              <a:rPr lang="hr-HR" sz="2400" dirty="0"/>
              <a:t>Ime i prezime</a:t>
            </a:r>
          </a:p>
          <a:p>
            <a:pPr marL="0" indent="0">
              <a:buNone/>
            </a:pPr>
            <a:r>
              <a:rPr lang="hr-HR" sz="2400" dirty="0"/>
              <a:t>Grupa</a:t>
            </a:r>
          </a:p>
          <a:p>
            <a:pPr marL="0" indent="0">
              <a:buNone/>
            </a:pPr>
            <a:r>
              <a:rPr lang="hr-HR" sz="2400" dirty="0"/>
              <a:t>Školska godina</a:t>
            </a:r>
          </a:p>
          <a:p>
            <a:pPr marL="0" indent="0">
              <a:buNone/>
            </a:pPr>
            <a:r>
              <a:rPr lang="hr-HR" sz="2400" dirty="0"/>
              <a:t>Voditelj vježbi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911424" y="3573016"/>
            <a:ext cx="7488832" cy="2664296"/>
          </a:xfrm>
          <a:ln w="254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OPĆI PODACI O PACIJENTU</a:t>
            </a:r>
          </a:p>
          <a:p>
            <a:pPr marL="0" indent="0">
              <a:buNone/>
            </a:pPr>
            <a:r>
              <a:rPr lang="vi-VN" dirty="0" smtClean="0"/>
              <a:t>Broj kartona</a:t>
            </a:r>
          </a:p>
          <a:p>
            <a:pPr marL="0" indent="0">
              <a:buNone/>
            </a:pPr>
            <a:r>
              <a:rPr lang="vi-VN" dirty="0" smtClean="0"/>
              <a:t>Inicijali</a:t>
            </a:r>
          </a:p>
          <a:p>
            <a:pPr marL="0" indent="0">
              <a:buNone/>
            </a:pPr>
            <a:r>
              <a:rPr lang="vi-VN" dirty="0" smtClean="0"/>
              <a:t>Spol</a:t>
            </a:r>
          </a:p>
          <a:p>
            <a:pPr marL="0" indent="0">
              <a:buNone/>
            </a:pPr>
            <a:r>
              <a:rPr lang="vi-VN" dirty="0" smtClean="0"/>
              <a:t>Godina rođenja</a:t>
            </a:r>
          </a:p>
        </p:txBody>
      </p:sp>
    </p:spTree>
    <p:extLst>
      <p:ext uri="{BB962C8B-B14F-4D97-AF65-F5344CB8AC3E}">
        <p14:creationId xmlns:p14="http://schemas.microsoft.com/office/powerpoint/2010/main" val="39150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520" y="404664"/>
            <a:ext cx="4320000" cy="288032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OPĆEMEDICINSKA</a:t>
            </a:r>
          </a:p>
          <a:p>
            <a:pPr marL="0" indent="0">
              <a:buNone/>
            </a:pPr>
            <a:endParaRPr lang="hr-HR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721260" y="2721257"/>
            <a:ext cx="6858002" cy="1415481"/>
          </a:xfrm>
        </p:spPr>
        <p:txBody>
          <a:bodyPr/>
          <a:lstStyle/>
          <a:p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ANAMNEZA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672544" y="404664"/>
            <a:ext cx="4320000" cy="288032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STOMATOLOŠKA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775520" y="3573336"/>
            <a:ext cx="4320000" cy="288000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PARODONTOLOŠKA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672064" y="3573016"/>
            <a:ext cx="4320000" cy="288000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ORALNA </a:t>
            </a:r>
            <a:r>
              <a:rPr lang="hr-H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HIGIJENA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444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183497" y="3067538"/>
            <a:ext cx="5233846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DENTALNA FOTOGRAFIJA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56040" y="3728790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816080" y="3573017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6801956" y="3573017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2" name="TextBox 1"/>
          <p:cNvSpPr txBox="1"/>
          <p:nvPr/>
        </p:nvSpPr>
        <p:spPr>
          <a:xfrm>
            <a:off x="4943872" y="1412776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FOTOGRAFIJA</a:t>
            </a: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FRONTALNO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54320" y="4290728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FOTOGRAFIJA</a:t>
            </a: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LATERALNO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3552" y="4293096"/>
            <a:ext cx="1860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FOTOGRAFIJA</a:t>
            </a: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LATERALNO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79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806773"/>
              </p:ext>
            </p:extLst>
          </p:nvPr>
        </p:nvGraphicFramePr>
        <p:xfrm>
          <a:off x="2706246" y="528936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044265" y="182583"/>
            <a:ext cx="61061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Aproksimalni plak indeks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(+ / – ) 				API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lang="hr-HR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044264" y="1783849"/>
            <a:ext cx="61061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Indeks krvareće papile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(0 – 4)  				PBI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444029" y="2820157"/>
            <a:ext cx="6206849" cy="792088"/>
          </a:xfrm>
        </p:spPr>
        <p:txBody>
          <a:bodyPr/>
          <a:lstStyle/>
          <a:p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DIJAGNOSTIKA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16892"/>
              </p:ext>
            </p:extLst>
          </p:nvPr>
        </p:nvGraphicFramePr>
        <p:xfrm>
          <a:off x="2706246" y="3782546"/>
          <a:ext cx="5957570" cy="12306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21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044264" y="3379058"/>
            <a:ext cx="78488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Dubina sondiranja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036396"/>
              </p:ext>
            </p:extLst>
          </p:nvPr>
        </p:nvGraphicFramePr>
        <p:xfrm>
          <a:off x="2706246" y="2204864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2044264" y="5229200"/>
            <a:ext cx="237626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Retrakcija gingive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(mm)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013772"/>
              </p:ext>
            </p:extLst>
          </p:nvPr>
        </p:nvGraphicFramePr>
        <p:xfrm>
          <a:off x="2703637" y="5589240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2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99456" y="1988840"/>
            <a:ext cx="32447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ea typeface="Times New Roman"/>
                <a:cs typeface="Arial" pitchFamily="34" charset="0"/>
              </a:rPr>
              <a:t>Širina pričvrsne gingive </a:t>
            </a:r>
            <a:r>
              <a:rPr lang="hr-HR" sz="1200" dirty="0">
                <a:latin typeface="Arial" pitchFamily="34" charset="0"/>
                <a:ea typeface="Times New Roman"/>
                <a:cs typeface="Arial" pitchFamily="34" charset="0"/>
              </a:rPr>
              <a:t>(vestibularno, mm)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762429"/>
              </p:ext>
            </p:extLst>
          </p:nvPr>
        </p:nvGraphicFramePr>
        <p:xfrm>
          <a:off x="4655839" y="5230526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919536" y="5288807"/>
            <a:ext cx="225835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Mobilnost zuba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(0 – 3)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 rot="16200000">
            <a:off x="-2707380" y="2820158"/>
            <a:ext cx="6206849" cy="792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r-Latn-R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DIJAGNOSTIKA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558896"/>
              </p:ext>
            </p:extLst>
          </p:nvPr>
        </p:nvGraphicFramePr>
        <p:xfrm>
          <a:off x="4655840" y="692696"/>
          <a:ext cx="5476875" cy="3596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38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5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8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8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5520" y="543164"/>
            <a:ext cx="18598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cs typeface="Arial" pitchFamily="34" charset="0"/>
              </a:rPr>
              <a:t>Resorpcija kosti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 (1 – 3)</a:t>
            </a:r>
          </a:p>
        </p:txBody>
      </p:sp>
      <p:sp>
        <p:nvSpPr>
          <p:cNvPr id="9" name="Rectangle 8"/>
          <p:cNvSpPr/>
          <p:nvPr/>
        </p:nvSpPr>
        <p:spPr>
          <a:xfrm>
            <a:off x="1775520" y="6138622"/>
            <a:ext cx="2475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>
                <a:latin typeface="Arial" pitchFamily="34" charset="0"/>
                <a:cs typeface="Arial" pitchFamily="34" charset="0"/>
              </a:rPr>
              <a:t>Zahvaćenost furkacija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 (F1 – F3)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826581" y="2804699"/>
            <a:ext cx="6520014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RADIOGRAFSKA ANALIZA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006165"/>
              </p:ext>
            </p:extLst>
          </p:nvPr>
        </p:nvGraphicFramePr>
        <p:xfrm>
          <a:off x="3935761" y="526193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9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157989"/>
              </p:ext>
            </p:extLst>
          </p:nvPr>
        </p:nvGraphicFramePr>
        <p:xfrm>
          <a:off x="4439817" y="6080340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59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820455"/>
              </p:ext>
            </p:extLst>
          </p:nvPr>
        </p:nvGraphicFramePr>
        <p:xfrm>
          <a:off x="3071665" y="1412776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35560" y="879104"/>
            <a:ext cx="54726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Prematurni kontakti</a:t>
            </a:r>
            <a:endParaRPr lang="hr-HR" sz="12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745736" y="2888192"/>
            <a:ext cx="4502339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ANALIZA OKLUZIJE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569577"/>
              </p:ext>
            </p:extLst>
          </p:nvPr>
        </p:nvGraphicFramePr>
        <p:xfrm>
          <a:off x="2999656" y="2702953"/>
          <a:ext cx="59166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Document" r:id="rId4" imgW="5916209" imgH="511865" progId="Word.Document.12">
                  <p:embed/>
                </p:oleObj>
              </mc:Choice>
              <mc:Fallback>
                <p:oleObj name="Document" r:id="rId4" imgW="5916209" imgH="5118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9656" y="2702953"/>
                        <a:ext cx="5916613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135560" y="2276873"/>
            <a:ext cx="15327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dirty="0">
                <a:latin typeface="Arial" pitchFamily="34" charset="0"/>
                <a:cs typeface="Arial" pitchFamily="34" charset="0"/>
              </a:rPr>
              <a:t>Protruzija – kontakti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20317"/>
              </p:ext>
            </p:extLst>
          </p:nvPr>
        </p:nvGraphicFramePr>
        <p:xfrm>
          <a:off x="2999656" y="3861048"/>
          <a:ext cx="59166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Document" r:id="rId6" imgW="5916209" imgH="511865" progId="Word.Document.12">
                  <p:embed/>
                </p:oleObj>
              </mc:Choice>
              <mc:Fallback>
                <p:oleObj name="Document" r:id="rId6" imgW="5916209" imgH="5118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99656" y="3861048"/>
                        <a:ext cx="5916613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135560" y="3352627"/>
            <a:ext cx="21627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dirty="0">
                <a:latin typeface="Arial" pitchFamily="34" charset="0"/>
                <a:cs typeface="Arial" pitchFamily="34" charset="0"/>
              </a:rPr>
              <a:t>Desna laterotruzija – kontakti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44258"/>
              </p:ext>
            </p:extLst>
          </p:nvPr>
        </p:nvGraphicFramePr>
        <p:xfrm>
          <a:off x="3215681" y="5064305"/>
          <a:ext cx="5476875" cy="304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135560" y="4532729"/>
            <a:ext cx="7200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Lijeva laterotruzija – kontakti 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09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</TotalTime>
  <Words>1187</Words>
  <Application>Microsoft Office PowerPoint</Application>
  <PresentationFormat>Custom</PresentationFormat>
  <Paragraphs>631</Paragraphs>
  <Slides>15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Document</vt:lpstr>
      <vt:lpstr>Prikaz slučaja Ispitna prezentacija</vt:lpstr>
      <vt:lpstr>SADRŽAJ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OPCIONALNO: re-evaluacija  – dubine sondiranja i dentalna fotografija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slučaja Ispitna prezentacija</dc:title>
  <dc:creator>Šub</dc:creator>
  <cp:lastModifiedBy>Šub</cp:lastModifiedBy>
  <cp:revision>64</cp:revision>
  <dcterms:created xsi:type="dcterms:W3CDTF">2016-04-04T19:30:41Z</dcterms:created>
  <dcterms:modified xsi:type="dcterms:W3CDTF">2016-05-29T10:03:11Z</dcterms:modified>
</cp:coreProperties>
</file>